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3" r:id="rId8"/>
    <p:sldId id="264" r:id="rId9"/>
    <p:sldId id="265" r:id="rId10"/>
    <p:sldId id="261" r:id="rId11"/>
    <p:sldId id="267" r:id="rId12"/>
    <p:sldId id="262" r:id="rId13"/>
    <p:sldId id="266" r:id="rId14"/>
  </p:sldIdLst>
  <p:sldSz cx="16257588" cy="13003213"/>
  <p:notesSz cx="6858000" cy="9144000"/>
  <p:defaultTextStyle>
    <a:defPPr>
      <a:defRPr lang="en-US"/>
    </a:defPPr>
    <a:lvl1pPr marL="0" algn="l" defTabSz="156698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783494" algn="l" defTabSz="156698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1566986" algn="l" defTabSz="156698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2350481" algn="l" defTabSz="156698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3133972" algn="l" defTabSz="156698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3917467" algn="l" defTabSz="156698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4700960" algn="l" defTabSz="156698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5484454" algn="l" defTabSz="156698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6267947" algn="l" defTabSz="156698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32" y="-414"/>
      </p:cViewPr>
      <p:guideLst>
        <p:guide orient="horz" pos="4096"/>
        <p:guide pos="5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ravis\Documents\fishing\fishingData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ravis\Documents\fishing\fishing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ravis\Documents\fishing\fishingData3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ravis\Documents\fishing\fishingData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882" dirty="0">
                <a:latin typeface="Calibri" pitchFamily="34" charset="0"/>
              </a:rPr>
              <a:t>Weight/Month of Catch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Weight/Month of Catch</c:v>
          </c:tx>
          <c:spPr>
            <a:ln w="38100">
              <a:noFill/>
            </a:ln>
            <a:effectLst>
              <a:glow rad="101600">
                <a:srgbClr val="86A343">
                  <a:satMod val="175000"/>
                  <a:alpha val="40000"/>
                </a:srgbClr>
              </a:glow>
            </a:effectLst>
          </c:spPr>
          <c:marker>
            <c:spPr>
              <a:solidFill>
                <a:srgbClr val="4F6128">
                  <a:lumMod val="50000"/>
                </a:srgbClr>
              </a:solidFill>
              <a:effectLst>
                <a:glow rad="101600">
                  <a:srgbClr val="86A343">
                    <a:satMod val="175000"/>
                    <a:alpha val="40000"/>
                  </a:srgbClr>
                </a:glow>
              </a:effectLst>
            </c:spPr>
          </c:marker>
          <c:xVal>
            <c:numRef>
              <c:f>lakesInStudy1!$E$3:$E$42</c:f>
              <c:numCache>
                <c:formatCode>0</c:formatCode>
                <c:ptCount val="40"/>
                <c:pt idx="0">
                  <c:v>5</c:v>
                </c:pt>
                <c:pt idx="1">
                  <c:v>1</c:v>
                </c:pt>
                <c:pt idx="2">
                  <c:v>4</c:v>
                </c:pt>
                <c:pt idx="3">
                  <c:v>3</c:v>
                </c:pt>
                <c:pt idx="4">
                  <c:v>4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10</c:v>
                </c:pt>
                <c:pt idx="14">
                  <c:v>1</c:v>
                </c:pt>
                <c:pt idx="15">
                  <c:v>1</c:v>
                </c:pt>
                <c:pt idx="16">
                  <c:v>2</c:v>
                </c:pt>
                <c:pt idx="17">
                  <c:v>4</c:v>
                </c:pt>
                <c:pt idx="18">
                  <c:v>12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3</c:v>
                </c:pt>
                <c:pt idx="23">
                  <c:v>3</c:v>
                </c:pt>
                <c:pt idx="24">
                  <c:v>2</c:v>
                </c:pt>
                <c:pt idx="25">
                  <c:v>2</c:v>
                </c:pt>
                <c:pt idx="26">
                  <c:v>12</c:v>
                </c:pt>
                <c:pt idx="27">
                  <c:v>3</c:v>
                </c:pt>
                <c:pt idx="28">
                  <c:v>10</c:v>
                </c:pt>
                <c:pt idx="29">
                  <c:v>2</c:v>
                </c:pt>
                <c:pt idx="30">
                  <c:v>2</c:v>
                </c:pt>
                <c:pt idx="31">
                  <c:v>11</c:v>
                </c:pt>
                <c:pt idx="32">
                  <c:v>10</c:v>
                </c:pt>
                <c:pt idx="33">
                  <c:v>2</c:v>
                </c:pt>
                <c:pt idx="34">
                  <c:v>4</c:v>
                </c:pt>
                <c:pt idx="35">
                  <c:v>5</c:v>
                </c:pt>
                <c:pt idx="36">
                  <c:v>3</c:v>
                </c:pt>
                <c:pt idx="37">
                  <c:v>7</c:v>
                </c:pt>
                <c:pt idx="38">
                  <c:v>12</c:v>
                </c:pt>
                <c:pt idx="39">
                  <c:v>5</c:v>
                </c:pt>
              </c:numCache>
            </c:numRef>
          </c:xVal>
          <c:yVal>
            <c:numRef>
              <c:f>lakesInStudy1!$C$3:$C$42</c:f>
              <c:numCache>
                <c:formatCode>General</c:formatCode>
                <c:ptCount val="40"/>
                <c:pt idx="0" formatCode="0.00">
                  <c:v>12</c:v>
                </c:pt>
                <c:pt idx="1">
                  <c:v>13.97</c:v>
                </c:pt>
                <c:pt idx="2">
                  <c:v>16.010000000000005</c:v>
                </c:pt>
                <c:pt idx="3">
                  <c:v>14.65</c:v>
                </c:pt>
                <c:pt idx="4">
                  <c:v>15.17</c:v>
                </c:pt>
                <c:pt idx="5">
                  <c:v>13.01</c:v>
                </c:pt>
                <c:pt idx="6">
                  <c:v>16.130000000000006</c:v>
                </c:pt>
                <c:pt idx="7">
                  <c:v>15.2</c:v>
                </c:pt>
                <c:pt idx="8">
                  <c:v>13.81</c:v>
                </c:pt>
                <c:pt idx="9">
                  <c:v>14.31</c:v>
                </c:pt>
                <c:pt idx="10">
                  <c:v>15.93</c:v>
                </c:pt>
                <c:pt idx="11" formatCode="0.00">
                  <c:v>13.69</c:v>
                </c:pt>
                <c:pt idx="12">
                  <c:v>18.18</c:v>
                </c:pt>
                <c:pt idx="13">
                  <c:v>9.6300000000000008</c:v>
                </c:pt>
                <c:pt idx="14">
                  <c:v>13.6</c:v>
                </c:pt>
                <c:pt idx="15">
                  <c:v>12.370000000000003</c:v>
                </c:pt>
                <c:pt idx="16">
                  <c:v>11.6</c:v>
                </c:pt>
                <c:pt idx="17">
                  <c:v>15.12</c:v>
                </c:pt>
                <c:pt idx="18">
                  <c:v>11.75</c:v>
                </c:pt>
                <c:pt idx="19">
                  <c:v>12.450000000000003</c:v>
                </c:pt>
                <c:pt idx="20">
                  <c:v>14.09</c:v>
                </c:pt>
                <c:pt idx="21">
                  <c:v>14.870000000000003</c:v>
                </c:pt>
                <c:pt idx="22">
                  <c:v>14.02</c:v>
                </c:pt>
                <c:pt idx="23">
                  <c:v>12.74</c:v>
                </c:pt>
                <c:pt idx="24">
                  <c:v>12.51</c:v>
                </c:pt>
                <c:pt idx="25">
                  <c:v>13.62</c:v>
                </c:pt>
                <c:pt idx="26">
                  <c:v>14.1</c:v>
                </c:pt>
                <c:pt idx="27">
                  <c:v>11.1</c:v>
                </c:pt>
                <c:pt idx="28">
                  <c:v>1.9</c:v>
                </c:pt>
                <c:pt idx="29">
                  <c:v>13.33</c:v>
                </c:pt>
                <c:pt idx="30">
                  <c:v>12.56</c:v>
                </c:pt>
                <c:pt idx="31">
                  <c:v>9.84</c:v>
                </c:pt>
                <c:pt idx="32">
                  <c:v>12.56</c:v>
                </c:pt>
                <c:pt idx="33">
                  <c:v>16.899999999999999</c:v>
                </c:pt>
                <c:pt idx="34">
                  <c:v>14.25</c:v>
                </c:pt>
                <c:pt idx="35">
                  <c:v>16.8</c:v>
                </c:pt>
                <c:pt idx="36">
                  <c:v>13.13</c:v>
                </c:pt>
                <c:pt idx="37">
                  <c:v>15.32</c:v>
                </c:pt>
                <c:pt idx="38">
                  <c:v>15.23</c:v>
                </c:pt>
                <c:pt idx="39">
                  <c:v>11.58</c:v>
                </c:pt>
              </c:numCache>
            </c:numRef>
          </c:yVal>
        </c:ser>
        <c:axId val="56357632"/>
        <c:axId val="56359552"/>
      </c:scatterChart>
      <c:valAx>
        <c:axId val="56357632"/>
        <c:scaling>
          <c:orientation val="minMax"/>
          <c:max val="13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</a:t>
                </a:r>
              </a:p>
            </c:rich>
          </c:tx>
          <c:layout/>
        </c:title>
        <c:numFmt formatCode="0" sourceLinked="1"/>
        <c:majorTickMark val="none"/>
        <c:tickLblPos val="nextTo"/>
        <c:crossAx val="56359552"/>
        <c:crosses val="autoZero"/>
        <c:crossBetween val="midCat"/>
        <c:majorUnit val="3"/>
      </c:valAx>
      <c:valAx>
        <c:axId val="5635955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Weight</a:t>
                </a:r>
              </a:p>
            </c:rich>
          </c:tx>
          <c:layout/>
        </c:title>
        <c:numFmt formatCode="0.00" sourceLinked="1"/>
        <c:maj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56357632"/>
        <c:crosses val="autoZero"/>
        <c:crossBetween val="midCat"/>
      </c:valAx>
    </c:plotArea>
    <c:plotVisOnly val="1"/>
  </c:chart>
  <c:spPr>
    <a:solidFill>
      <a:srgbClr val="C3D69B"/>
    </a:solidFill>
    <a:ln w="38100" cap="flat" cmpd="sng" algn="ctr">
      <a:solidFill>
        <a:srgbClr val="C3D69B">
          <a:shade val="50000"/>
        </a:srgbClr>
      </a:solidFill>
      <a:prstDash val="solid"/>
    </a:ln>
    <a:effectLst/>
  </c:spPr>
  <c:txPr>
    <a:bodyPr/>
    <a:lstStyle/>
    <a:p>
      <a:pPr>
        <a:defRPr sz="2000">
          <a:solidFill>
            <a:srgbClr val="4F6128"/>
          </a:solidFill>
          <a:latin typeface="+mn-lt"/>
          <a:ea typeface="+mn-ea"/>
          <a:cs typeface="+mn-cs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Weight/Lake</a:t>
            </a:r>
            <a:r>
              <a:rPr lang="en-US" baseline="0" dirty="0" smtClean="0"/>
              <a:t> Size</a:t>
            </a:r>
            <a:endParaRPr lang="en-US" dirty="0"/>
          </a:p>
        </c:rich>
      </c:tx>
      <c:layout/>
    </c:title>
    <c:plotArea>
      <c:layout/>
      <c:scatterChart>
        <c:scatterStyle val="lineMarker"/>
        <c:ser>
          <c:idx val="1"/>
          <c:order val="1"/>
          <c:tx>
            <c:strRef>
              <c:f>"Weight/Month of Catch"</c:f>
            </c:strRef>
          </c:tx>
          <c:spPr>
            <a:ln w="38100"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c:spPr>
          <c:xVal>
            <c:numRef>
              <c:f>lakesInStudy1!$E$3:$E$42</c:f>
            </c:numRef>
          </c:xVal>
          <c:yVal>
            <c:numRef>
              <c:f>lakesInStudy1!$C$3:$C$42</c:f>
            </c:numRef>
          </c:yVal>
        </c:ser>
        <c:ser>
          <c:idx val="0"/>
          <c:order val="0"/>
          <c:tx>
            <c:v>Weight/Lake Size</c:v>
          </c:tx>
          <c:spPr>
            <a:ln w="38100"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c:spPr>
          <c:marker>
            <c:spPr>
              <a:solidFill>
                <a:srgbClr val="4F6128">
                  <a:lumMod val="50000"/>
                </a:srgb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c:spPr>
          </c:marker>
          <c:xVal>
            <c:numRef>
              <c:f>[fishingData.xlsx]lakesInStudy1!$F$3:$F$42</c:f>
              <c:numCache>
                <c:formatCode>General</c:formatCode>
                <c:ptCount val="40"/>
                <c:pt idx="0">
                  <c:v>48623152.788800001</c:v>
                </c:pt>
                <c:pt idx="1">
                  <c:v>3429653.4792599985</c:v>
                </c:pt>
                <c:pt idx="2">
                  <c:v>84558918.440300062</c:v>
                </c:pt>
                <c:pt idx="3">
                  <c:v>139691235.34999999</c:v>
                </c:pt>
                <c:pt idx="4">
                  <c:v>84302880.366799951</c:v>
                </c:pt>
                <c:pt idx="5">
                  <c:v>11392489.657400001</c:v>
                </c:pt>
                <c:pt idx="6">
                  <c:v>10924276.0209</c:v>
                </c:pt>
                <c:pt idx="7">
                  <c:v>6549642.3105500005</c:v>
                </c:pt>
                <c:pt idx="8">
                  <c:v>6909103.0440600002</c:v>
                </c:pt>
                <c:pt idx="9">
                  <c:v>41848920.143399999</c:v>
                </c:pt>
                <c:pt idx="10">
                  <c:v>89873907.208700001</c:v>
                </c:pt>
                <c:pt idx="11">
                  <c:v>15772290.302999999</c:v>
                </c:pt>
                <c:pt idx="12">
                  <c:v>86084063.896200001</c:v>
                </c:pt>
                <c:pt idx="13">
                  <c:v>3357662.1800799998</c:v>
                </c:pt>
                <c:pt idx="14">
                  <c:v>2441281.10085</c:v>
                </c:pt>
                <c:pt idx="15">
                  <c:v>3538634.2191900001</c:v>
                </c:pt>
                <c:pt idx="16">
                  <c:v>3246071.7175699999</c:v>
                </c:pt>
                <c:pt idx="17">
                  <c:v>4644966.5306300009</c:v>
                </c:pt>
                <c:pt idx="18">
                  <c:v>58381488.007799998</c:v>
                </c:pt>
                <c:pt idx="19">
                  <c:v>413910968.139</c:v>
                </c:pt>
                <c:pt idx="20">
                  <c:v>8468539.0546900053</c:v>
                </c:pt>
                <c:pt idx="21">
                  <c:v>15908755.2127</c:v>
                </c:pt>
                <c:pt idx="22">
                  <c:v>9742847.8614399992</c:v>
                </c:pt>
                <c:pt idx="23">
                  <c:v>73139113.988600001</c:v>
                </c:pt>
                <c:pt idx="24">
                  <c:v>101283950.46200004</c:v>
                </c:pt>
                <c:pt idx="25">
                  <c:v>3800996.3805800001</c:v>
                </c:pt>
                <c:pt idx="26">
                  <c:v>89354551.013300046</c:v>
                </c:pt>
                <c:pt idx="27">
                  <c:v>8261868.1516899997</c:v>
                </c:pt>
                <c:pt idx="28">
                  <c:v>5238955.4869000027</c:v>
                </c:pt>
                <c:pt idx="29">
                  <c:v>150057952.36500001</c:v>
                </c:pt>
                <c:pt idx="30">
                  <c:v>9112322.1734100003</c:v>
                </c:pt>
                <c:pt idx="31">
                  <c:v>92533730.423600003</c:v>
                </c:pt>
                <c:pt idx="32">
                  <c:v>19688642.262899987</c:v>
                </c:pt>
                <c:pt idx="33">
                  <c:v>3604309.2007499998</c:v>
                </c:pt>
                <c:pt idx="34">
                  <c:v>196110954.421</c:v>
                </c:pt>
                <c:pt idx="35">
                  <c:v>436257168.60100001</c:v>
                </c:pt>
                <c:pt idx="36">
                  <c:v>785003.89844000002</c:v>
                </c:pt>
                <c:pt idx="37">
                  <c:v>798033566.98000002</c:v>
                </c:pt>
                <c:pt idx="38">
                  <c:v>5854329.7943100007</c:v>
                </c:pt>
                <c:pt idx="39">
                  <c:v>290543092.60299999</c:v>
                </c:pt>
              </c:numCache>
            </c:numRef>
          </c:xVal>
          <c:yVal>
            <c:numRef>
              <c:f>[fishingData.xlsx]lakesInStudy1!$C$3:$C$42</c:f>
              <c:numCache>
                <c:formatCode>General</c:formatCode>
                <c:ptCount val="40"/>
                <c:pt idx="0" formatCode="0.00">
                  <c:v>12</c:v>
                </c:pt>
                <c:pt idx="1">
                  <c:v>13.97</c:v>
                </c:pt>
                <c:pt idx="2">
                  <c:v>16.010000000000005</c:v>
                </c:pt>
                <c:pt idx="3">
                  <c:v>14.65</c:v>
                </c:pt>
                <c:pt idx="4">
                  <c:v>15.17</c:v>
                </c:pt>
                <c:pt idx="5">
                  <c:v>13.01</c:v>
                </c:pt>
                <c:pt idx="6">
                  <c:v>16.13000000000001</c:v>
                </c:pt>
                <c:pt idx="7">
                  <c:v>15.2</c:v>
                </c:pt>
                <c:pt idx="8">
                  <c:v>13.81</c:v>
                </c:pt>
                <c:pt idx="9">
                  <c:v>14.31</c:v>
                </c:pt>
                <c:pt idx="10">
                  <c:v>15.93</c:v>
                </c:pt>
                <c:pt idx="11" formatCode="0.00">
                  <c:v>13.69</c:v>
                </c:pt>
                <c:pt idx="12">
                  <c:v>18.18</c:v>
                </c:pt>
                <c:pt idx="13">
                  <c:v>9.629999999999999</c:v>
                </c:pt>
                <c:pt idx="14">
                  <c:v>13.6</c:v>
                </c:pt>
                <c:pt idx="15">
                  <c:v>12.370000000000005</c:v>
                </c:pt>
                <c:pt idx="16">
                  <c:v>11.6</c:v>
                </c:pt>
                <c:pt idx="17">
                  <c:v>15.12</c:v>
                </c:pt>
                <c:pt idx="18">
                  <c:v>11.75</c:v>
                </c:pt>
                <c:pt idx="19">
                  <c:v>12.450000000000005</c:v>
                </c:pt>
                <c:pt idx="20">
                  <c:v>14.09</c:v>
                </c:pt>
                <c:pt idx="21">
                  <c:v>14.870000000000005</c:v>
                </c:pt>
                <c:pt idx="22">
                  <c:v>14.02</c:v>
                </c:pt>
                <c:pt idx="23">
                  <c:v>12.739999999999998</c:v>
                </c:pt>
                <c:pt idx="24">
                  <c:v>12.51</c:v>
                </c:pt>
                <c:pt idx="25">
                  <c:v>13.62</c:v>
                </c:pt>
                <c:pt idx="26">
                  <c:v>14.1</c:v>
                </c:pt>
                <c:pt idx="27">
                  <c:v>11.1</c:v>
                </c:pt>
                <c:pt idx="28">
                  <c:v>1.9000000000000001</c:v>
                </c:pt>
                <c:pt idx="29">
                  <c:v>13.33</c:v>
                </c:pt>
                <c:pt idx="30">
                  <c:v>12.56</c:v>
                </c:pt>
                <c:pt idx="31">
                  <c:v>9.84</c:v>
                </c:pt>
                <c:pt idx="32">
                  <c:v>12.56</c:v>
                </c:pt>
                <c:pt idx="33">
                  <c:v>16.899999999999999</c:v>
                </c:pt>
                <c:pt idx="34">
                  <c:v>14.25</c:v>
                </c:pt>
                <c:pt idx="35">
                  <c:v>16.8</c:v>
                </c:pt>
                <c:pt idx="36">
                  <c:v>13.129999999999999</c:v>
                </c:pt>
                <c:pt idx="37">
                  <c:v>15.32</c:v>
                </c:pt>
                <c:pt idx="38">
                  <c:v>15.229999999999999</c:v>
                </c:pt>
                <c:pt idx="39">
                  <c:v>11.58</c:v>
                </c:pt>
              </c:numCache>
            </c:numRef>
          </c:yVal>
        </c:ser>
        <c:axId val="61950592"/>
        <c:axId val="61974016"/>
      </c:scatterChart>
      <c:valAx>
        <c:axId val="61950592"/>
        <c:scaling>
          <c:logBase val="10"/>
          <c:orientation val="minMax"/>
          <c:min val="10000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Square Meters</a:t>
                </a:r>
              </a:p>
            </c:rich>
          </c:tx>
          <c:layout/>
        </c:title>
        <c:numFmt formatCode="General" sourceLinked="1"/>
        <c:tickLblPos val="nextTo"/>
        <c:crossAx val="61974016"/>
        <c:crosses val="autoZero"/>
        <c:crossBetween val="midCat"/>
        <c:majorUnit val="10"/>
        <c:dispUnits>
          <c:builtInUnit val="millions"/>
          <c:dispUnitsLbl>
            <c:layout/>
          </c:dispUnitsLbl>
        </c:dispUnits>
      </c:valAx>
      <c:valAx>
        <c:axId val="6197401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Weight</a:t>
                </a:r>
              </a:p>
            </c:rich>
          </c:tx>
          <c:layout/>
        </c:title>
        <c:numFmt formatCode="0.00" sourceLinked="1"/>
        <c:majorTickMark val="none"/>
        <c:tickLblPos val="nextTo"/>
        <c:crossAx val="61950592"/>
        <c:crossesAt val="2"/>
        <c:crossBetween val="midCat"/>
      </c:valAx>
    </c:plotArea>
    <c:plotVisOnly val="1"/>
  </c:chart>
  <c:spPr>
    <a:solidFill>
      <a:srgbClr val="C3D69B"/>
    </a:solidFill>
    <a:ln w="25400" cap="flat" cmpd="sng" algn="ctr">
      <a:solidFill>
        <a:srgbClr val="C3D69B">
          <a:shade val="50000"/>
        </a:srgbClr>
      </a:solidFill>
      <a:prstDash val="solid"/>
    </a:ln>
    <a:effectLst/>
  </c:spPr>
  <c:txPr>
    <a:bodyPr/>
    <a:lstStyle/>
    <a:p>
      <a:pPr>
        <a:defRPr sz="2400">
          <a:solidFill>
            <a:srgbClr val="4F6128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Weight/Age</a:t>
            </a:r>
            <a:endParaRPr lang="en-US" dirty="0"/>
          </a:p>
        </c:rich>
      </c:tx>
      <c:layout/>
    </c:title>
    <c:plotArea>
      <c:layout/>
      <c:scatterChart>
        <c:scatterStyle val="lineMarker"/>
        <c:ser>
          <c:idx val="1"/>
          <c:order val="1"/>
          <c:tx>
            <c:strRef>
              <c:f>"Weight/Month of Catch"</c:f>
            </c:strRef>
          </c:tx>
          <c:spPr>
            <a:ln w="38100"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c:spPr>
          <c:xVal>
            <c:numRef>
              <c:f>lakesInStudy1!$E$3:$E$42</c:f>
            </c:numRef>
          </c:xVal>
          <c:yVal>
            <c:numRef>
              <c:f>lakesInStudy1!$C$3:$C$42</c:f>
            </c:numRef>
          </c:yVal>
        </c:ser>
        <c:ser>
          <c:idx val="2"/>
          <c:order val="2"/>
          <c:tx>
            <c:strRef>
              <c:f>"Weight/Lake Size"</c:f>
            </c:strRef>
          </c:tx>
          <c:spPr>
            <a:ln w="38100"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c:spPr>
          <c:xVal>
            <c:numRef>
              <c:f>[fishingData.xlsx]lakesInStudy1!$F$3:$F$42</c:f>
            </c:numRef>
          </c:xVal>
          <c:yVal>
            <c:numRef>
              <c:f>[fishingData.xlsx]lakesInStudy1!$C$3:$C$42</c:f>
            </c:numRef>
          </c:yVal>
        </c:ser>
        <c:ser>
          <c:idx val="0"/>
          <c:order val="0"/>
          <c:spPr>
            <a:ln w="38100">
              <a:noFill/>
            </a:ln>
            <a:effectLst>
              <a:glow rad="101600">
                <a:srgbClr val="86A343">
                  <a:satMod val="175000"/>
                  <a:alpha val="40000"/>
                </a:srgbClr>
              </a:glow>
            </a:effectLst>
          </c:spPr>
          <c:marker>
            <c:spPr>
              <a:solidFill>
                <a:srgbClr val="4F6128">
                  <a:lumMod val="50000"/>
                </a:srgbClr>
              </a:solidFill>
              <a:effectLst>
                <a:glow rad="101600">
                  <a:srgbClr val="86A343">
                    <a:satMod val="175000"/>
                    <a:alpha val="40000"/>
                  </a:srgbClr>
                </a:glow>
              </a:effectLst>
            </c:spPr>
          </c:marker>
          <c:xVal>
            <c:numRef>
              <c:f>[fishingData3.xls]lakesInStudy1!$K$3:$K$42</c:f>
              <c:numCache>
                <c:formatCode>0</c:formatCode>
                <c:ptCount val="40"/>
                <c:pt idx="0">
                  <c:v>58</c:v>
                </c:pt>
                <c:pt idx="1">
                  <c:v>26</c:v>
                </c:pt>
                <c:pt idx="2">
                  <c:v>95</c:v>
                </c:pt>
                <c:pt idx="3">
                  <c:v>44</c:v>
                </c:pt>
                <c:pt idx="4">
                  <c:v>18</c:v>
                </c:pt>
                <c:pt idx="5">
                  <c:v>40</c:v>
                </c:pt>
                <c:pt idx="6">
                  <c:v>28</c:v>
                </c:pt>
                <c:pt idx="7">
                  <c:v>43</c:v>
                </c:pt>
                <c:pt idx="8">
                  <c:v>47</c:v>
                </c:pt>
                <c:pt idx="9">
                  <c:v>32</c:v>
                </c:pt>
                <c:pt idx="10">
                  <c:v>36</c:v>
                </c:pt>
                <c:pt idx="11">
                  <c:v>39</c:v>
                </c:pt>
                <c:pt idx="12">
                  <c:v>30</c:v>
                </c:pt>
                <c:pt idx="13">
                  <c:v>56</c:v>
                </c:pt>
                <c:pt idx="14">
                  <c:v>57</c:v>
                </c:pt>
                <c:pt idx="15">
                  <c:v>47</c:v>
                </c:pt>
                <c:pt idx="16">
                  <c:v>47</c:v>
                </c:pt>
                <c:pt idx="17">
                  <c:v>52</c:v>
                </c:pt>
                <c:pt idx="18">
                  <c:v>31</c:v>
                </c:pt>
                <c:pt idx="19">
                  <c:v>40</c:v>
                </c:pt>
                <c:pt idx="20">
                  <c:v>37</c:v>
                </c:pt>
                <c:pt idx="21">
                  <c:v>52</c:v>
                </c:pt>
                <c:pt idx="22">
                  <c:v>33</c:v>
                </c:pt>
                <c:pt idx="23">
                  <c:v>52</c:v>
                </c:pt>
                <c:pt idx="24">
                  <c:v>47</c:v>
                </c:pt>
                <c:pt idx="25">
                  <c:v>47</c:v>
                </c:pt>
                <c:pt idx="26">
                  <c:v>41</c:v>
                </c:pt>
                <c:pt idx="27">
                  <c:v>52</c:v>
                </c:pt>
                <c:pt idx="28">
                  <c:v>36</c:v>
                </c:pt>
                <c:pt idx="29">
                  <c:v>49</c:v>
                </c:pt>
                <c:pt idx="30">
                  <c:v>43</c:v>
                </c:pt>
                <c:pt idx="31">
                  <c:v>56</c:v>
                </c:pt>
                <c:pt idx="32">
                  <c:v>35</c:v>
                </c:pt>
                <c:pt idx="33">
                  <c:v>32</c:v>
                </c:pt>
                <c:pt idx="34">
                  <c:v>22</c:v>
                </c:pt>
                <c:pt idx="35">
                  <c:v>44</c:v>
                </c:pt>
                <c:pt idx="36">
                  <c:v>53</c:v>
                </c:pt>
                <c:pt idx="37">
                  <c:v>43</c:v>
                </c:pt>
                <c:pt idx="38">
                  <c:v>34</c:v>
                </c:pt>
                <c:pt idx="39">
                  <c:v>53</c:v>
                </c:pt>
              </c:numCache>
            </c:numRef>
          </c:xVal>
          <c:yVal>
            <c:numRef>
              <c:f>[fishingData3.xls]lakesInStudy1!$C$3:$C$42</c:f>
              <c:numCache>
                <c:formatCode>General</c:formatCode>
                <c:ptCount val="40"/>
                <c:pt idx="0" formatCode="0.00">
                  <c:v>12</c:v>
                </c:pt>
                <c:pt idx="1">
                  <c:v>13.97</c:v>
                </c:pt>
                <c:pt idx="2">
                  <c:v>16.010000000000005</c:v>
                </c:pt>
                <c:pt idx="3">
                  <c:v>14.65</c:v>
                </c:pt>
                <c:pt idx="4">
                  <c:v>15.17</c:v>
                </c:pt>
                <c:pt idx="5">
                  <c:v>13.01</c:v>
                </c:pt>
                <c:pt idx="6">
                  <c:v>16.13000000000001</c:v>
                </c:pt>
                <c:pt idx="7">
                  <c:v>15.2</c:v>
                </c:pt>
                <c:pt idx="8">
                  <c:v>13.81</c:v>
                </c:pt>
                <c:pt idx="9">
                  <c:v>14.31</c:v>
                </c:pt>
                <c:pt idx="10">
                  <c:v>15.93</c:v>
                </c:pt>
                <c:pt idx="11" formatCode="0.00">
                  <c:v>13.69</c:v>
                </c:pt>
                <c:pt idx="12">
                  <c:v>18.18</c:v>
                </c:pt>
                <c:pt idx="13">
                  <c:v>9.629999999999999</c:v>
                </c:pt>
                <c:pt idx="14">
                  <c:v>13.6</c:v>
                </c:pt>
                <c:pt idx="15">
                  <c:v>12.370000000000005</c:v>
                </c:pt>
                <c:pt idx="16">
                  <c:v>11.6</c:v>
                </c:pt>
                <c:pt idx="17">
                  <c:v>15.12</c:v>
                </c:pt>
                <c:pt idx="18">
                  <c:v>11.75</c:v>
                </c:pt>
                <c:pt idx="19">
                  <c:v>12.450000000000005</c:v>
                </c:pt>
                <c:pt idx="20">
                  <c:v>14.09</c:v>
                </c:pt>
                <c:pt idx="21">
                  <c:v>14.870000000000005</c:v>
                </c:pt>
                <c:pt idx="22">
                  <c:v>14.02</c:v>
                </c:pt>
                <c:pt idx="23">
                  <c:v>12.739999999999998</c:v>
                </c:pt>
                <c:pt idx="24">
                  <c:v>12.51</c:v>
                </c:pt>
                <c:pt idx="25">
                  <c:v>13.62</c:v>
                </c:pt>
                <c:pt idx="26">
                  <c:v>14.1</c:v>
                </c:pt>
                <c:pt idx="27">
                  <c:v>11.1</c:v>
                </c:pt>
                <c:pt idx="28">
                  <c:v>1.9000000000000001</c:v>
                </c:pt>
                <c:pt idx="29">
                  <c:v>13.33</c:v>
                </c:pt>
                <c:pt idx="30">
                  <c:v>12.56</c:v>
                </c:pt>
                <c:pt idx="31">
                  <c:v>9.84</c:v>
                </c:pt>
                <c:pt idx="32">
                  <c:v>12.56</c:v>
                </c:pt>
                <c:pt idx="33">
                  <c:v>16.899999999999999</c:v>
                </c:pt>
                <c:pt idx="34">
                  <c:v>14.25</c:v>
                </c:pt>
                <c:pt idx="35">
                  <c:v>16.8</c:v>
                </c:pt>
                <c:pt idx="36">
                  <c:v>13.129999999999999</c:v>
                </c:pt>
                <c:pt idx="37">
                  <c:v>15.32</c:v>
                </c:pt>
                <c:pt idx="38">
                  <c:v>15.229999999999999</c:v>
                </c:pt>
                <c:pt idx="39">
                  <c:v>11.58</c:v>
                </c:pt>
              </c:numCache>
            </c:numRef>
          </c:yVal>
        </c:ser>
        <c:axId val="62495360"/>
        <c:axId val="62506112"/>
      </c:scatterChart>
      <c:valAx>
        <c:axId val="624953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 of Lake</a:t>
                </a:r>
              </a:p>
            </c:rich>
          </c:tx>
          <c:layout/>
        </c:title>
        <c:numFmt formatCode="0" sourceLinked="1"/>
        <c:tickLblPos val="nextTo"/>
        <c:crossAx val="62506112"/>
        <c:crosses val="autoZero"/>
        <c:crossBetween val="midCat"/>
      </c:valAx>
      <c:valAx>
        <c:axId val="625061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Weight</a:t>
                </a:r>
              </a:p>
            </c:rich>
          </c:tx>
          <c:layout/>
        </c:title>
        <c:numFmt formatCode="0.00" sourceLinked="1"/>
        <c:tickLblPos val="nextTo"/>
        <c:crossAx val="62495360"/>
        <c:crosses val="autoZero"/>
        <c:crossBetween val="midCat"/>
      </c:valAx>
    </c:plotArea>
    <c:plotVisOnly val="1"/>
  </c:chart>
  <c:spPr>
    <a:solidFill>
      <a:srgbClr val="C3D69B"/>
    </a:solidFill>
    <a:ln w="25400" cap="flat" cmpd="sng" algn="ctr">
      <a:solidFill>
        <a:srgbClr val="C3D69B">
          <a:shade val="50000"/>
        </a:srgbClr>
      </a:solidFill>
      <a:prstDash val="solid"/>
    </a:ln>
    <a:effectLst/>
  </c:spPr>
  <c:txPr>
    <a:bodyPr/>
    <a:lstStyle/>
    <a:p>
      <a:pPr>
        <a:defRPr sz="2400">
          <a:solidFill>
            <a:srgbClr val="4F6128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Weight/Drainage Area</a:t>
            </a:r>
          </a:p>
        </c:rich>
      </c:tx>
      <c:layout/>
    </c:title>
    <c:plotArea>
      <c:layout/>
      <c:scatterChart>
        <c:scatterStyle val="lineMarker"/>
        <c:ser>
          <c:idx val="1"/>
          <c:order val="1"/>
          <c:tx>
            <c:strRef>
              <c:f>"Weight/Month of Catch"</c:f>
            </c:strRef>
          </c:tx>
          <c:spPr>
            <a:ln w="38100"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c:spPr>
          <c:xVal>
            <c:numRef>
              <c:f>lakesInStudy1!$E$3:$E$42</c:f>
            </c:numRef>
          </c:xVal>
          <c:yVal>
            <c:numRef>
              <c:f>lakesInStudy1!$C$3:$C$42</c:f>
            </c:numRef>
          </c:yVal>
        </c:ser>
        <c:ser>
          <c:idx val="2"/>
          <c:order val="2"/>
          <c:tx>
            <c:strRef>
              <c:f>"Weight/Lake Size"</c:f>
            </c:strRef>
          </c:tx>
          <c:spPr>
            <a:ln w="38100"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c:spPr>
          <c:xVal>
            <c:numRef>
              <c:f>[fishingData.xlsx]lakesInStudy1!$F$3:$F$42</c:f>
            </c:numRef>
          </c:xVal>
          <c:yVal>
            <c:numRef>
              <c:f>[fishingData.xlsx]lakesInStudy1!$C$3:$C$42</c:f>
            </c:numRef>
          </c:yVal>
        </c:ser>
        <c:ser>
          <c:idx val="3"/>
          <c:order val="3"/>
          <c:spPr>
            <a:ln w="38100">
              <a:noFill/>
            </a:ln>
          </c:spPr>
          <c:xVal>
            <c:numRef>
              <c:f>[fishingData3.xls]lakesInStudy1!$K$3:$K$42</c:f>
            </c:numRef>
          </c:xVal>
          <c:yVal>
            <c:numRef>
              <c:f>[fishingData3.xls]lakesInStudy1!$C$3:$C$42</c:f>
            </c:numRef>
          </c:yVal>
        </c:ser>
        <c:ser>
          <c:idx val="0"/>
          <c:order val="0"/>
          <c:tx>
            <c:v>Weight/Drainage Area</c:v>
          </c:tx>
          <c:spPr>
            <a:ln w="38100">
              <a:noFill/>
            </a:ln>
            <a:effectLst>
              <a:glow rad="101600">
                <a:srgbClr val="86A343">
                  <a:satMod val="175000"/>
                  <a:alpha val="40000"/>
                </a:srgbClr>
              </a:glow>
            </a:effectLst>
          </c:spPr>
          <c:marker>
            <c:spPr>
              <a:solidFill>
                <a:srgbClr val="4F6128">
                  <a:lumMod val="50000"/>
                </a:srgbClr>
              </a:solidFill>
              <a:effectLst>
                <a:glow rad="101600">
                  <a:srgbClr val="86A343">
                    <a:satMod val="175000"/>
                    <a:alpha val="40000"/>
                  </a:srgbClr>
                </a:glow>
              </a:effectLst>
            </c:spPr>
          </c:marker>
          <c:xVal>
            <c:numRef>
              <c:f>[fishingData5.xls]lakesInStudy1!$H$3:$H$35</c:f>
              <c:numCache>
                <c:formatCode>General</c:formatCode>
                <c:ptCount val="33"/>
                <c:pt idx="0">
                  <c:v>7573</c:v>
                </c:pt>
                <c:pt idx="1">
                  <c:v>2700</c:v>
                </c:pt>
                <c:pt idx="2">
                  <c:v>1007</c:v>
                </c:pt>
                <c:pt idx="3">
                  <c:v>479</c:v>
                </c:pt>
                <c:pt idx="4">
                  <c:v>34</c:v>
                </c:pt>
                <c:pt idx="5">
                  <c:v>44</c:v>
                </c:pt>
                <c:pt idx="6">
                  <c:v>22</c:v>
                </c:pt>
                <c:pt idx="7">
                  <c:v>239</c:v>
                </c:pt>
                <c:pt idx="8">
                  <c:v>445</c:v>
                </c:pt>
                <c:pt idx="9">
                  <c:v>75</c:v>
                </c:pt>
                <c:pt idx="10">
                  <c:v>490</c:v>
                </c:pt>
                <c:pt idx="11">
                  <c:v>35</c:v>
                </c:pt>
                <c:pt idx="12">
                  <c:v>30</c:v>
                </c:pt>
                <c:pt idx="13">
                  <c:v>15</c:v>
                </c:pt>
                <c:pt idx="14">
                  <c:v>34</c:v>
                </c:pt>
                <c:pt idx="15">
                  <c:v>675</c:v>
                </c:pt>
                <c:pt idx="16">
                  <c:v>36</c:v>
                </c:pt>
                <c:pt idx="17">
                  <c:v>115</c:v>
                </c:pt>
                <c:pt idx="18">
                  <c:v>89</c:v>
                </c:pt>
                <c:pt idx="19">
                  <c:v>880</c:v>
                </c:pt>
                <c:pt idx="20">
                  <c:v>839</c:v>
                </c:pt>
                <c:pt idx="21">
                  <c:v>31</c:v>
                </c:pt>
                <c:pt idx="22">
                  <c:v>1074</c:v>
                </c:pt>
                <c:pt idx="23">
                  <c:v>182</c:v>
                </c:pt>
                <c:pt idx="24">
                  <c:v>62</c:v>
                </c:pt>
                <c:pt idx="25">
                  <c:v>770</c:v>
                </c:pt>
                <c:pt idx="26">
                  <c:v>130</c:v>
                </c:pt>
                <c:pt idx="27">
                  <c:v>14</c:v>
                </c:pt>
                <c:pt idx="28">
                  <c:v>1978</c:v>
                </c:pt>
                <c:pt idx="29">
                  <c:v>3449</c:v>
                </c:pt>
                <c:pt idx="30">
                  <c:v>7178</c:v>
                </c:pt>
                <c:pt idx="31">
                  <c:v>21</c:v>
                </c:pt>
                <c:pt idx="32">
                  <c:v>3400</c:v>
                </c:pt>
              </c:numCache>
            </c:numRef>
          </c:xVal>
          <c:yVal>
            <c:numRef>
              <c:f>[fishingData5.xls]lakesInStudy1!$C$3:$C$35</c:f>
              <c:numCache>
                <c:formatCode>General</c:formatCode>
                <c:ptCount val="33"/>
                <c:pt idx="0" formatCode="0.00">
                  <c:v>12</c:v>
                </c:pt>
                <c:pt idx="1">
                  <c:v>16.010000000000005</c:v>
                </c:pt>
                <c:pt idx="2">
                  <c:v>14.65</c:v>
                </c:pt>
                <c:pt idx="3">
                  <c:v>15.17</c:v>
                </c:pt>
                <c:pt idx="4">
                  <c:v>13.01</c:v>
                </c:pt>
                <c:pt idx="5">
                  <c:v>15.2</c:v>
                </c:pt>
                <c:pt idx="6">
                  <c:v>13.81</c:v>
                </c:pt>
                <c:pt idx="7">
                  <c:v>14.31</c:v>
                </c:pt>
                <c:pt idx="8">
                  <c:v>15.93</c:v>
                </c:pt>
                <c:pt idx="9" formatCode="0.00">
                  <c:v>13.69</c:v>
                </c:pt>
                <c:pt idx="10">
                  <c:v>18.18</c:v>
                </c:pt>
                <c:pt idx="11">
                  <c:v>13.6</c:v>
                </c:pt>
                <c:pt idx="12">
                  <c:v>12.370000000000005</c:v>
                </c:pt>
                <c:pt idx="13">
                  <c:v>11.6</c:v>
                </c:pt>
                <c:pt idx="14">
                  <c:v>15.12</c:v>
                </c:pt>
                <c:pt idx="15">
                  <c:v>11.75</c:v>
                </c:pt>
                <c:pt idx="16">
                  <c:v>14.09</c:v>
                </c:pt>
                <c:pt idx="17">
                  <c:v>14.870000000000005</c:v>
                </c:pt>
                <c:pt idx="18">
                  <c:v>14.02</c:v>
                </c:pt>
                <c:pt idx="19">
                  <c:v>12.739999999999998</c:v>
                </c:pt>
                <c:pt idx="20">
                  <c:v>12.51</c:v>
                </c:pt>
                <c:pt idx="21">
                  <c:v>13.62</c:v>
                </c:pt>
                <c:pt idx="22">
                  <c:v>14.1</c:v>
                </c:pt>
                <c:pt idx="23">
                  <c:v>11.1</c:v>
                </c:pt>
                <c:pt idx="24">
                  <c:v>12.56</c:v>
                </c:pt>
                <c:pt idx="25">
                  <c:v>9.84</c:v>
                </c:pt>
                <c:pt idx="26">
                  <c:v>12.56</c:v>
                </c:pt>
                <c:pt idx="27">
                  <c:v>16.899999999999999</c:v>
                </c:pt>
                <c:pt idx="28">
                  <c:v>14.25</c:v>
                </c:pt>
                <c:pt idx="29">
                  <c:v>16.8</c:v>
                </c:pt>
                <c:pt idx="30">
                  <c:v>15.32</c:v>
                </c:pt>
                <c:pt idx="31">
                  <c:v>15.229999999999999</c:v>
                </c:pt>
                <c:pt idx="32">
                  <c:v>11.58</c:v>
                </c:pt>
              </c:numCache>
            </c:numRef>
          </c:yVal>
        </c:ser>
        <c:axId val="62397440"/>
        <c:axId val="62424576"/>
      </c:scatterChart>
      <c:valAx>
        <c:axId val="62397440"/>
        <c:scaling>
          <c:logBase val="10"/>
          <c:orientation val="minMax"/>
          <c:min val="1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Drainage Area (square meters)</a:t>
                </a:r>
              </a:p>
            </c:rich>
          </c:tx>
          <c:layout/>
        </c:title>
        <c:numFmt formatCode="General" sourceLinked="1"/>
        <c:tickLblPos val="nextTo"/>
        <c:crossAx val="62424576"/>
        <c:crosses val="autoZero"/>
        <c:crossBetween val="midCat"/>
      </c:valAx>
      <c:valAx>
        <c:axId val="624245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Weight</a:t>
                </a:r>
              </a:p>
            </c:rich>
          </c:tx>
          <c:layout/>
        </c:title>
        <c:numFmt formatCode="0.00" sourceLinked="1"/>
        <c:tickLblPos val="nextTo"/>
        <c:crossAx val="62397440"/>
        <c:crosses val="autoZero"/>
        <c:crossBetween val="midCat"/>
      </c:valAx>
    </c:plotArea>
    <c:plotVisOnly val="1"/>
  </c:chart>
  <c:spPr>
    <a:solidFill>
      <a:srgbClr val="C3D69B"/>
    </a:solidFill>
    <a:ln w="25400" cap="flat" cmpd="sng" algn="ctr">
      <a:solidFill>
        <a:srgbClr val="C3D69B">
          <a:shade val="50000"/>
        </a:srgbClr>
      </a:solidFill>
      <a:prstDash val="solid"/>
    </a:ln>
    <a:effectLst/>
  </c:spPr>
  <c:txPr>
    <a:bodyPr/>
    <a:lstStyle/>
    <a:p>
      <a:pPr>
        <a:defRPr sz="2400">
          <a:solidFill>
            <a:srgbClr val="4F6128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322" y="4039428"/>
            <a:ext cx="13818950" cy="2787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640" y="7368490"/>
            <a:ext cx="11380312" cy="332304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83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6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50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3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1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700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84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67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C9C0-0AAA-457D-8E65-2EEFF06B72A6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D9C-3331-45BC-A057-3A0368FB0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C9C0-0AAA-457D-8E65-2EEFF06B72A6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D9C-3331-45BC-A057-3A0368FB0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6754" y="520735"/>
            <a:ext cx="3657957" cy="110948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81" y="520735"/>
            <a:ext cx="10702912" cy="110948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C9C0-0AAA-457D-8E65-2EEFF06B72A6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D9C-3331-45BC-A057-3A0368FB0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C9C0-0AAA-457D-8E65-2EEFF06B72A6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D9C-3331-45BC-A057-3A0368FB0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238" y="8355772"/>
            <a:ext cx="13818950" cy="2582583"/>
          </a:xfrm>
        </p:spPr>
        <p:txBody>
          <a:bodyPr anchor="t"/>
          <a:lstStyle>
            <a:lvl1pPr algn="l">
              <a:defRPr sz="6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238" y="5511319"/>
            <a:ext cx="13818950" cy="2844452"/>
          </a:xfrm>
        </p:spPr>
        <p:txBody>
          <a:bodyPr anchor="b"/>
          <a:lstStyle>
            <a:lvl1pPr marL="0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1pPr>
            <a:lvl2pPr marL="78349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6698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35048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3397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91746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700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8445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6794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C9C0-0AAA-457D-8E65-2EEFF06B72A6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D9C-3331-45BC-A057-3A0368FB0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80" y="3034086"/>
            <a:ext cx="7180435" cy="8581520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5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4275" y="3034086"/>
            <a:ext cx="7180435" cy="8581520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5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C9C0-0AAA-457D-8E65-2EEFF06B72A6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D9C-3331-45BC-A057-3A0368FB0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82" y="2910674"/>
            <a:ext cx="7183258" cy="1213030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83494" indent="0">
              <a:buNone/>
              <a:defRPr sz="3500" b="1"/>
            </a:lvl2pPr>
            <a:lvl3pPr marL="1566986" indent="0">
              <a:buNone/>
              <a:defRPr sz="3100" b="1"/>
            </a:lvl3pPr>
            <a:lvl4pPr marL="2350481" indent="0">
              <a:buNone/>
              <a:defRPr sz="2700" b="1"/>
            </a:lvl4pPr>
            <a:lvl5pPr marL="3133972" indent="0">
              <a:buNone/>
              <a:defRPr sz="2700" b="1"/>
            </a:lvl5pPr>
            <a:lvl6pPr marL="3917467" indent="0">
              <a:buNone/>
              <a:defRPr sz="2700" b="1"/>
            </a:lvl6pPr>
            <a:lvl7pPr marL="4700960" indent="0">
              <a:buNone/>
              <a:defRPr sz="2700" b="1"/>
            </a:lvl7pPr>
            <a:lvl8pPr marL="5484454" indent="0">
              <a:buNone/>
              <a:defRPr sz="2700" b="1"/>
            </a:lvl8pPr>
            <a:lvl9pPr marL="6267947" indent="0">
              <a:buNone/>
              <a:defRPr sz="2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82" y="4123704"/>
            <a:ext cx="7183258" cy="7491898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8632" y="2910674"/>
            <a:ext cx="7186080" cy="1213030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83494" indent="0">
              <a:buNone/>
              <a:defRPr sz="3500" b="1"/>
            </a:lvl2pPr>
            <a:lvl3pPr marL="1566986" indent="0">
              <a:buNone/>
              <a:defRPr sz="3100" b="1"/>
            </a:lvl3pPr>
            <a:lvl4pPr marL="2350481" indent="0">
              <a:buNone/>
              <a:defRPr sz="2700" b="1"/>
            </a:lvl4pPr>
            <a:lvl5pPr marL="3133972" indent="0">
              <a:buNone/>
              <a:defRPr sz="2700" b="1"/>
            </a:lvl5pPr>
            <a:lvl6pPr marL="3917467" indent="0">
              <a:buNone/>
              <a:defRPr sz="2700" b="1"/>
            </a:lvl6pPr>
            <a:lvl7pPr marL="4700960" indent="0">
              <a:buNone/>
              <a:defRPr sz="2700" b="1"/>
            </a:lvl7pPr>
            <a:lvl8pPr marL="5484454" indent="0">
              <a:buNone/>
              <a:defRPr sz="2700" b="1"/>
            </a:lvl8pPr>
            <a:lvl9pPr marL="6267947" indent="0">
              <a:buNone/>
              <a:defRPr sz="2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8632" y="4123704"/>
            <a:ext cx="7186080" cy="7491898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C9C0-0AAA-457D-8E65-2EEFF06B72A6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D9C-3331-45BC-A057-3A0368FB0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C9C0-0AAA-457D-8E65-2EEFF06B72A6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D9C-3331-45BC-A057-3A0368FB0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C9C0-0AAA-457D-8E65-2EEFF06B72A6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D9C-3331-45BC-A057-3A0368FB0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82" y="517721"/>
            <a:ext cx="5348635" cy="2203322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6266" y="517723"/>
            <a:ext cx="9088444" cy="11097882"/>
          </a:xfrm>
        </p:spPr>
        <p:txBody>
          <a:bodyPr/>
          <a:lstStyle>
            <a:lvl1pPr>
              <a:defRPr sz="5500"/>
            </a:lvl1pPr>
            <a:lvl2pPr>
              <a:defRPr sz="4800"/>
            </a:lvl2pPr>
            <a:lvl3pPr>
              <a:defRPr sz="40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82" y="2721045"/>
            <a:ext cx="5348635" cy="8894560"/>
          </a:xfrm>
        </p:spPr>
        <p:txBody>
          <a:bodyPr/>
          <a:lstStyle>
            <a:lvl1pPr marL="0" indent="0">
              <a:buNone/>
              <a:defRPr sz="2400"/>
            </a:lvl1pPr>
            <a:lvl2pPr marL="783494" indent="0">
              <a:buNone/>
              <a:defRPr sz="2200"/>
            </a:lvl2pPr>
            <a:lvl3pPr marL="1566986" indent="0">
              <a:buNone/>
              <a:defRPr sz="1600"/>
            </a:lvl3pPr>
            <a:lvl4pPr marL="2350481" indent="0">
              <a:buNone/>
              <a:defRPr sz="1500"/>
            </a:lvl4pPr>
            <a:lvl5pPr marL="3133972" indent="0">
              <a:buNone/>
              <a:defRPr sz="1500"/>
            </a:lvl5pPr>
            <a:lvl6pPr marL="3917467" indent="0">
              <a:buNone/>
              <a:defRPr sz="1500"/>
            </a:lvl6pPr>
            <a:lvl7pPr marL="4700960" indent="0">
              <a:buNone/>
              <a:defRPr sz="1500"/>
            </a:lvl7pPr>
            <a:lvl8pPr marL="5484454" indent="0">
              <a:buNone/>
              <a:defRPr sz="1500"/>
            </a:lvl8pPr>
            <a:lvl9pPr marL="6267947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C9C0-0AAA-457D-8E65-2EEFF06B72A6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D9C-3331-45BC-A057-3A0368FB0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602" y="9102249"/>
            <a:ext cx="9754553" cy="1074572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602" y="1161862"/>
            <a:ext cx="9754553" cy="7801928"/>
          </a:xfrm>
        </p:spPr>
        <p:txBody>
          <a:bodyPr/>
          <a:lstStyle>
            <a:lvl1pPr marL="0" indent="0">
              <a:buNone/>
              <a:defRPr sz="5500"/>
            </a:lvl1pPr>
            <a:lvl2pPr marL="783494" indent="0">
              <a:buNone/>
              <a:defRPr sz="4800"/>
            </a:lvl2pPr>
            <a:lvl3pPr marL="1566986" indent="0">
              <a:buNone/>
              <a:defRPr sz="4000"/>
            </a:lvl3pPr>
            <a:lvl4pPr marL="2350481" indent="0">
              <a:buNone/>
              <a:defRPr sz="3500"/>
            </a:lvl4pPr>
            <a:lvl5pPr marL="3133972" indent="0">
              <a:buNone/>
              <a:defRPr sz="3500"/>
            </a:lvl5pPr>
            <a:lvl6pPr marL="3917467" indent="0">
              <a:buNone/>
              <a:defRPr sz="3500"/>
            </a:lvl6pPr>
            <a:lvl7pPr marL="4700960" indent="0">
              <a:buNone/>
              <a:defRPr sz="3500"/>
            </a:lvl7pPr>
            <a:lvl8pPr marL="5484454" indent="0">
              <a:buNone/>
              <a:defRPr sz="3500"/>
            </a:lvl8pPr>
            <a:lvl9pPr marL="6267947" indent="0">
              <a:buNone/>
              <a:defRPr sz="3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602" y="10176824"/>
            <a:ext cx="9754553" cy="1526071"/>
          </a:xfrm>
        </p:spPr>
        <p:txBody>
          <a:bodyPr/>
          <a:lstStyle>
            <a:lvl1pPr marL="0" indent="0">
              <a:buNone/>
              <a:defRPr sz="2400"/>
            </a:lvl1pPr>
            <a:lvl2pPr marL="783494" indent="0">
              <a:buNone/>
              <a:defRPr sz="2200"/>
            </a:lvl2pPr>
            <a:lvl3pPr marL="1566986" indent="0">
              <a:buNone/>
              <a:defRPr sz="1600"/>
            </a:lvl3pPr>
            <a:lvl4pPr marL="2350481" indent="0">
              <a:buNone/>
              <a:defRPr sz="1500"/>
            </a:lvl4pPr>
            <a:lvl5pPr marL="3133972" indent="0">
              <a:buNone/>
              <a:defRPr sz="1500"/>
            </a:lvl5pPr>
            <a:lvl6pPr marL="3917467" indent="0">
              <a:buNone/>
              <a:defRPr sz="1500"/>
            </a:lvl6pPr>
            <a:lvl7pPr marL="4700960" indent="0">
              <a:buNone/>
              <a:defRPr sz="1500"/>
            </a:lvl7pPr>
            <a:lvl8pPr marL="5484454" indent="0">
              <a:buNone/>
              <a:defRPr sz="1500"/>
            </a:lvl8pPr>
            <a:lvl9pPr marL="6267947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C9C0-0AAA-457D-8E65-2EEFF06B72A6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D9C-3331-45BC-A057-3A0368FB0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81" y="520732"/>
            <a:ext cx="14631829" cy="2167202"/>
          </a:xfrm>
          <a:prstGeom prst="rect">
            <a:avLst/>
          </a:prstGeom>
        </p:spPr>
        <p:txBody>
          <a:bodyPr vert="horz" lIns="156699" tIns="78349" rIns="156699" bIns="783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81" y="3034086"/>
            <a:ext cx="14631829" cy="8581520"/>
          </a:xfrm>
          <a:prstGeom prst="rect">
            <a:avLst/>
          </a:prstGeom>
        </p:spPr>
        <p:txBody>
          <a:bodyPr vert="horz" lIns="156699" tIns="78349" rIns="156699" bIns="783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880" y="12052056"/>
            <a:ext cx="3793437" cy="692301"/>
          </a:xfrm>
          <a:prstGeom prst="rect">
            <a:avLst/>
          </a:prstGeom>
        </p:spPr>
        <p:txBody>
          <a:bodyPr vert="horz" lIns="156699" tIns="78349" rIns="156699" bIns="78349" rtlCol="0" anchor="ctr"/>
          <a:lstStyle>
            <a:lvl1pPr algn="l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6C9C0-0AAA-457D-8E65-2EEFF06B72A6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54678" y="12052056"/>
            <a:ext cx="5148236" cy="692301"/>
          </a:xfrm>
          <a:prstGeom prst="rect">
            <a:avLst/>
          </a:prstGeom>
        </p:spPr>
        <p:txBody>
          <a:bodyPr vert="horz" lIns="156699" tIns="78349" rIns="156699" bIns="78349" rtlCol="0" anchor="ctr"/>
          <a:lstStyle>
            <a:lvl1pPr algn="ct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1272" y="12052056"/>
            <a:ext cx="3793437" cy="692301"/>
          </a:xfrm>
          <a:prstGeom prst="rect">
            <a:avLst/>
          </a:prstGeom>
        </p:spPr>
        <p:txBody>
          <a:bodyPr vert="horz" lIns="156699" tIns="78349" rIns="156699" bIns="78349" rtlCol="0" anchor="ctr"/>
          <a:lstStyle>
            <a:lvl1pPr algn="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1CD9C-3331-45BC-A057-3A0368FB0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566986" rtl="0" eaLnBrk="1" latinLnBrk="0" hangingPunct="1">
        <a:spcBef>
          <a:spcPct val="0"/>
        </a:spcBef>
        <a:buNone/>
        <a:defRPr sz="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7622" indent="-587622" algn="l" defTabSz="1566986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273176" indent="-489684" algn="l" defTabSz="1566986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958734" indent="-391747" algn="l" defTabSz="1566986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228" indent="-391747" algn="l" defTabSz="156698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25719" indent="-391747" algn="l" defTabSz="1566986" rtl="0" eaLnBrk="1" latinLnBrk="0" hangingPunct="1">
        <a:spcBef>
          <a:spcPct val="20000"/>
        </a:spcBef>
        <a:buFont typeface="Arial" pitchFamily="34" charset="0"/>
        <a:buChar char="»"/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09214" indent="-391747" algn="l" defTabSz="1566986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092707" indent="-391747" algn="l" defTabSz="1566986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5876201" indent="-391747" algn="l" defTabSz="1566986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6659695" indent="-391747" algn="l" defTabSz="1566986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66986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83494" algn="l" defTabSz="1566986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66986" algn="l" defTabSz="1566986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50481" algn="l" defTabSz="1566986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33972" algn="l" defTabSz="1566986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17467" algn="l" defTabSz="1566986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00960" algn="l" defTabSz="1566986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84454" algn="l" defTabSz="1566986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67947" algn="l" defTabSz="1566986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4594" y="1624806"/>
            <a:ext cx="14401800" cy="34290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haroni" pitchFamily="2" charset="-79"/>
              </a:rPr>
              <a:t>Weight of Trophy Largemouth Bass </a:t>
            </a:r>
            <a:b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haroni" pitchFamily="2" charset="-79"/>
              </a:rPr>
            </a:br>
            <a:r>
              <a:rPr lang="en-US" sz="60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haroni" pitchFamily="2" charset="-79"/>
              </a:rPr>
              <a:t>as a function of Catch Date, Lake Size, </a:t>
            </a:r>
            <a:br>
              <a:rPr lang="en-US" sz="60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haroni" pitchFamily="2" charset="-79"/>
              </a:rPr>
            </a:br>
            <a:r>
              <a:rPr lang="en-US" sz="60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haroni" pitchFamily="2" charset="-79"/>
              </a:rPr>
              <a:t>Lake Age, and Drainage Area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  <a:cs typeface="Aharoni" pitchFamily="2" charset="-79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604794" y="7263606"/>
            <a:ext cx="6172200" cy="2819400"/>
          </a:xfrm>
          <a:prstGeom prst="rect">
            <a:avLst/>
          </a:prstGeom>
        </p:spPr>
        <p:txBody>
          <a:bodyPr vert="horz" lIns="156699" tIns="78349" rIns="156699" bIns="78349" rtlCol="0">
            <a:normAutofit/>
          </a:bodyPr>
          <a:lstStyle/>
          <a:p>
            <a:pPr marL="457200" marR="0" lvl="0" indent="-457200" algn="ctr" defTabSz="15669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5500" dirty="0" smtClean="0">
                <a:solidFill>
                  <a:schemeClr val="bg2">
                    <a:lumMod val="75000"/>
                  </a:schemeClr>
                </a:solidFill>
              </a:rPr>
              <a:t>Travis Killen</a:t>
            </a:r>
          </a:p>
          <a:p>
            <a:pPr marL="457200" marR="0" lvl="0" indent="-457200" algn="ctr" defTabSz="15669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</a:t>
            </a:r>
            <a:r>
              <a:rPr kumimoji="0" lang="en-US" sz="55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2009</a:t>
            </a:r>
            <a:endParaRPr kumimoji="0" lang="en-US" sz="55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3794" y="634206"/>
            <a:ext cx="11582400" cy="15240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haroni" pitchFamily="2" charset="-79"/>
              </a:rPr>
              <a:t>Linear Regression 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6794" y="3529806"/>
            <a:ext cx="83058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</a:t>
            </a:r>
            <a:r>
              <a:rPr lang="en-US" sz="11500" b="1" cap="none" spc="0" baseline="30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 </a:t>
            </a:r>
            <a:r>
              <a:rPr lang="en-US" sz="115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= </a:t>
            </a:r>
            <a:r>
              <a:rPr lang="en-US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0.215282 </a:t>
            </a:r>
            <a:r>
              <a:rPr lang="en-US" sz="115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en-US" sz="115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985794" y="5434013"/>
            <a:ext cx="7466806" cy="1600993"/>
          </a:xfrm>
        </p:spPr>
        <p:txBody>
          <a:bodyPr>
            <a:normAutofit/>
          </a:bodyPr>
          <a:lstStyle/>
          <a:p>
            <a:pPr marL="519113" indent="-519113" algn="l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Do I have the right data?</a:t>
            </a:r>
          </a:p>
        </p:txBody>
      </p:sp>
      <p:sp>
        <p:nvSpPr>
          <p:cNvPr id="6" name="Rectangle 5"/>
          <p:cNvSpPr/>
          <p:nvPr/>
        </p:nvSpPr>
        <p:spPr>
          <a:xfrm>
            <a:off x="3023394" y="6425406"/>
            <a:ext cx="95250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Probably not!</a:t>
            </a:r>
            <a:endParaRPr lang="en-US" sz="115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519194" y="9778206"/>
            <a:ext cx="6096000" cy="1600993"/>
          </a:xfrm>
          <a:prstGeom prst="rect">
            <a:avLst/>
          </a:prstGeom>
        </p:spPr>
        <p:txBody>
          <a:bodyPr vert="horz" lIns="156699" tIns="78349" rIns="156699" bIns="78349" rtlCol="0">
            <a:noAutofit/>
          </a:bodyPr>
          <a:lstStyle/>
          <a:p>
            <a:pPr marL="519113" indent="-519113" algn="ctr">
              <a:spcBef>
                <a:spcPct val="2000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Overall significance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F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9113" indent="-519113" algn="ctr">
              <a:spcBef>
                <a:spcPct val="20000"/>
              </a:spcBef>
            </a:pP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</a:rPr>
              <a:t>0.342961 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757194" y="8635206"/>
            <a:ext cx="7315200" cy="1142999"/>
          </a:xfrm>
          <a:prstGeom prst="rect">
            <a:avLst/>
          </a:prstGeom>
        </p:spPr>
        <p:txBody>
          <a:bodyPr vert="horz" lIns="156699" tIns="78349" rIns="156699" bIns="78349" rtlCol="0">
            <a:normAutofit/>
          </a:bodyPr>
          <a:lstStyle/>
          <a:p>
            <a:pPr marL="519113" indent="-519113" algn="ctr">
              <a:spcBef>
                <a:spcPct val="2000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Fail to Reject H</a:t>
            </a:r>
            <a:r>
              <a:rPr kumimoji="0" lang="en-US" sz="4000" b="0" i="0" u="none" strike="noStrike" kern="1200" cap="none" spc="0" normalizeH="0" baseline="-2600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651794" y="8711406"/>
            <a:ext cx="5410200" cy="2057400"/>
          </a:xfrm>
          <a:prstGeom prst="rect">
            <a:avLst/>
          </a:prstGeom>
        </p:spPr>
        <p:txBody>
          <a:bodyPr vert="horz" lIns="156699" tIns="78349" rIns="156699" bIns="78349" rtlCol="0">
            <a:noAutofit/>
          </a:bodyPr>
          <a:lstStyle/>
          <a:p>
            <a:pPr marL="519113" indent="-519113" algn="ctr">
              <a:spcBef>
                <a:spcPct val="20000"/>
              </a:spcBef>
            </a:pP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</a:rPr>
              <a:t>F = 1.188819</a:t>
            </a:r>
          </a:p>
          <a:p>
            <a:pPr marL="519113" indent="-519113" algn="ctr">
              <a:spcBef>
                <a:spcPct val="20000"/>
              </a:spcBef>
            </a:pPr>
            <a:endParaRPr lang="en-US" sz="40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519113" indent="-519113" algn="ctr">
              <a:spcBef>
                <a:spcPct val="20000"/>
              </a:spcBef>
            </a:pP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</a:rPr>
              <a:t>1.19 &lt; 2.47 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3794" y="634206"/>
            <a:ext cx="11582400" cy="15240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haroni" pitchFamily="2" charset="-79"/>
              </a:rPr>
              <a:t>Linear Regression 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  <a:cs typeface="Aharoni" pitchFamily="2" charset="-79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89794" y="8330406"/>
            <a:ext cx="7466806" cy="1600993"/>
          </a:xfrm>
          <a:prstGeom prst="rect">
            <a:avLst/>
          </a:prstGeom>
        </p:spPr>
        <p:txBody>
          <a:bodyPr vert="horz" lIns="156699" tIns="78349" rIns="156699" bIns="78349" rtlCol="0">
            <a:normAutofit/>
          </a:bodyPr>
          <a:lstStyle/>
          <a:p>
            <a:pPr marL="519113" marR="0" lvl="0" indent="-519113" algn="l" defTabSz="15669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5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480594" y="4368006"/>
          <a:ext cx="12039600" cy="541020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962400"/>
                <a:gridCol w="4557931"/>
                <a:gridCol w="3519269"/>
              </a:tblGrid>
              <a:tr h="772886">
                <a:tc>
                  <a:txBody>
                    <a:bodyPr/>
                    <a:lstStyle/>
                    <a:p>
                      <a:pPr algn="ctr" fontAlgn="b"/>
                      <a:endParaRPr lang="en-US" sz="4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 smtClean="0">
                          <a:latin typeface="Arial"/>
                        </a:rPr>
                        <a:t>Coefficients</a:t>
                      </a:r>
                      <a:endParaRPr lang="en-US" sz="4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 smtClean="0">
                          <a:latin typeface="Arial"/>
                        </a:rPr>
                        <a:t>P-Value</a:t>
                      </a:r>
                      <a:endParaRPr lang="en-US" sz="4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7728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/>
                        <a:t>Q1</a:t>
                      </a:r>
                      <a:endParaRPr lang="en-US" sz="4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>
                          <a:latin typeface="+mj-lt"/>
                        </a:rPr>
                        <a:t>1.255498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>
                          <a:latin typeface="+mj-lt"/>
                        </a:rPr>
                        <a:t>0.172431</a:t>
                      </a:r>
                    </a:p>
                  </a:txBody>
                  <a:tcPr marL="9525" marR="9525" marT="9525" marB="0" anchor="b"/>
                </a:tc>
              </a:tr>
              <a:tr h="7728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/>
                        <a:t>Q2</a:t>
                      </a:r>
                      <a:endParaRPr lang="en-US" sz="4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>
                          <a:latin typeface="+mj-lt"/>
                        </a:rPr>
                        <a:t>2.460215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>
                          <a:latin typeface="+mj-lt"/>
                        </a:rPr>
                        <a:t>0.061268</a:t>
                      </a:r>
                    </a:p>
                  </a:txBody>
                  <a:tcPr marL="9525" marR="9525" marT="9525" marB="0" anchor="b"/>
                </a:tc>
              </a:tr>
              <a:tr h="7728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/>
                        <a:t>Q3</a:t>
                      </a:r>
                      <a:endParaRPr lang="en-US" sz="4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>
                          <a:latin typeface="+mj-lt"/>
                        </a:rPr>
                        <a:t>2.951194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>
                          <a:latin typeface="+mj-lt"/>
                        </a:rPr>
                        <a:t>0.439645</a:t>
                      </a:r>
                    </a:p>
                  </a:txBody>
                  <a:tcPr marL="9525" marR="9525" marT="9525" marB="0" anchor="b"/>
                </a:tc>
              </a:tr>
              <a:tr h="7728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/>
                        <a:t>Area (m2)</a:t>
                      </a:r>
                      <a:endParaRPr lang="en-US" sz="4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>
                          <a:latin typeface="+mj-lt"/>
                        </a:rPr>
                        <a:t>2.88E-09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>
                          <a:latin typeface="+mj-lt"/>
                        </a:rPr>
                        <a:t>0.501253</a:t>
                      </a:r>
                    </a:p>
                  </a:txBody>
                  <a:tcPr marL="9525" marR="9525" marT="9525" marB="0" anchor="b"/>
                </a:tc>
              </a:tr>
              <a:tr h="7728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/>
                        <a:t>Drainage Area</a:t>
                      </a:r>
                      <a:endParaRPr lang="en-US" sz="4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>
                          <a:latin typeface="+mj-lt"/>
                        </a:rPr>
                        <a:t>-0.00036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>
                          <a:latin typeface="+mj-lt"/>
                        </a:rPr>
                        <a:t>0.251117</a:t>
                      </a:r>
                    </a:p>
                  </a:txBody>
                  <a:tcPr marL="9525" marR="9525" marT="9525" marB="0" anchor="b"/>
                </a:tc>
              </a:tr>
              <a:tr h="7728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/>
                        <a:t>Age</a:t>
                      </a:r>
                      <a:endParaRPr lang="en-US" sz="4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>
                          <a:latin typeface="+mj-lt"/>
                        </a:rPr>
                        <a:t>-0.02572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>
                          <a:latin typeface="+mj-lt"/>
                        </a:rPr>
                        <a:t>0.322093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2194" y="634206"/>
            <a:ext cx="9144000" cy="15240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haroni" pitchFamily="2" charset="-79"/>
              </a:rPr>
              <a:t>Conclusions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2994" y="3682206"/>
            <a:ext cx="11582400" cy="1524000"/>
          </a:xfrm>
        </p:spPr>
        <p:txBody>
          <a:bodyPr/>
          <a:lstStyle/>
          <a:p>
            <a:pPr marL="519113" indent="-519113" algn="l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Conclusions from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y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data?</a:t>
            </a:r>
            <a:endParaRPr lang="en-US" baseline="30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556794" y="6806406"/>
            <a:ext cx="9982200" cy="1524000"/>
          </a:xfrm>
          <a:prstGeom prst="rect">
            <a:avLst/>
          </a:prstGeom>
        </p:spPr>
        <p:txBody>
          <a:bodyPr vert="horz" lIns="156699" tIns="78349" rIns="156699" bIns="78349" rtlCol="0">
            <a:normAutofit/>
          </a:bodyPr>
          <a:lstStyle/>
          <a:p>
            <a:pPr marL="519113" marR="0" lvl="0" indent="-519113" algn="l" defTabSz="15669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</a:t>
            </a:r>
            <a:r>
              <a:rPr kumimoji="0" lang="en-US" sz="55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5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</a:t>
            </a:r>
            <a:r>
              <a:rPr lang="en-US" sz="55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5500" dirty="0" smtClean="0">
                <a:solidFill>
                  <a:schemeClr val="bg2">
                    <a:lumMod val="75000"/>
                  </a:schemeClr>
                </a:solidFill>
              </a:rPr>
              <a:t>should be collected?</a:t>
            </a:r>
            <a:endParaRPr kumimoji="0" lang="en-US" sz="5500" b="0" i="0" u="none" strike="noStrike" kern="1200" cap="none" spc="0" normalizeH="0" baseline="3000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385594" y="8254206"/>
            <a:ext cx="5715000" cy="3048000"/>
          </a:xfrm>
          <a:prstGeom prst="rect">
            <a:avLst/>
          </a:prstGeom>
        </p:spPr>
        <p:txBody>
          <a:bodyPr vert="horz" lIns="156699" tIns="78349" rIns="156699" bIns="78349" rtlCol="0">
            <a:normAutofit/>
          </a:bodyPr>
          <a:lstStyle/>
          <a:p>
            <a:pPr marL="519113" marR="0" lvl="0" indent="-519113" algn="l" defTabSz="15669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 Temperature</a:t>
            </a:r>
          </a:p>
          <a:p>
            <a:pPr marL="519113" marR="0" lvl="0" indent="-519113" algn="l" defTabSz="15669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4400" dirty="0" smtClean="0">
                <a:solidFill>
                  <a:schemeClr val="bg2">
                    <a:lumMod val="75000"/>
                  </a:schemeClr>
                </a:solidFill>
              </a:rPr>
              <a:t>Stocking Reports</a:t>
            </a:r>
          </a:p>
          <a:p>
            <a:pPr marL="519113" marR="0" lvl="0" indent="-519113" algn="l" defTabSz="15669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4400" dirty="0" smtClean="0">
                <a:solidFill>
                  <a:schemeClr val="bg2">
                    <a:lumMod val="75000"/>
                  </a:schemeClr>
                </a:solidFill>
              </a:rPr>
              <a:t>Bait Used</a:t>
            </a:r>
          </a:p>
          <a:p>
            <a:pPr marL="519113" marR="0" lvl="0" indent="-519113" algn="l" defTabSz="15669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0" i="0" u="none" strike="noStrike" kern="1200" cap="none" spc="0" normalizeH="0" baseline="3000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004594" y="5053806"/>
            <a:ext cx="8839200" cy="1066800"/>
          </a:xfrm>
          <a:prstGeom prst="rect">
            <a:avLst/>
          </a:prstGeom>
        </p:spPr>
        <p:txBody>
          <a:bodyPr vert="horz" lIns="156699" tIns="78349" rIns="156699" bIns="78349" rtlCol="0">
            <a:normAutofit/>
          </a:bodyPr>
          <a:lstStyle/>
          <a:p>
            <a:pPr marL="519113" marR="0" lvl="0" indent="-519113" algn="l" defTabSz="15669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Keep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your line wet </a:t>
            </a:r>
            <a:r>
              <a:rPr lang="en-US" sz="4400" dirty="0" smtClean="0">
                <a:solidFill>
                  <a:schemeClr val="bg2">
                    <a:lumMod val="75000"/>
                  </a:schemeClr>
                </a:solidFill>
              </a:rPr>
              <a:t>January - May</a:t>
            </a:r>
            <a:endParaRPr kumimoji="0" lang="en-US" sz="4400" b="0" i="0" u="none" strike="noStrike" kern="1200" cap="none" spc="0" normalizeH="0" baseline="3000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5994" y="2996406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l="5333" t="26667" r="13333"/>
          <a:stretch>
            <a:fillRect/>
          </a:stretch>
        </p:blipFill>
        <p:spPr bwMode="auto">
          <a:xfrm>
            <a:off x="7366794" y="7035006"/>
            <a:ext cx="791602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2194" y="634206"/>
            <a:ext cx="9144000" cy="15240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haroni" pitchFamily="2" charset="-79"/>
              </a:rPr>
              <a:t>Questions?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  <a:cs typeface="Aharoni" pitchFamily="2" charset="-79"/>
            </a:endParaRPr>
          </a:p>
        </p:txBody>
      </p:sp>
      <p:pic>
        <p:nvPicPr>
          <p:cNvPr id="2051" name="Picture 3" descr="C:\Users\Travis\Pictures\SSPX0029.jpg"/>
          <p:cNvPicPr>
            <a:picLocks noChangeAspect="1" noChangeArrowheads="1"/>
          </p:cNvPicPr>
          <p:nvPr/>
        </p:nvPicPr>
        <p:blipFill>
          <a:blip r:embed="rId5"/>
          <a:srcRect l="22653" t="16597" r="3119" b="587"/>
          <a:stretch>
            <a:fillRect/>
          </a:stretch>
        </p:blipFill>
        <p:spPr bwMode="auto">
          <a:xfrm>
            <a:off x="1575594" y="5663406"/>
            <a:ext cx="4626621" cy="6882607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 l="17284" t="-1852" r="12346"/>
          <a:stretch>
            <a:fillRect/>
          </a:stretch>
        </p:blipFill>
        <p:spPr bwMode="auto">
          <a:xfrm>
            <a:off x="10719594" y="2844006"/>
            <a:ext cx="4724400" cy="455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52594" y="634206"/>
            <a:ext cx="5943600" cy="1524000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haroni" pitchFamily="2" charset="-79"/>
              </a:rPr>
              <a:t>Introduction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6794" y="3834606"/>
            <a:ext cx="7620000" cy="2590800"/>
          </a:xfrm>
        </p:spPr>
        <p:txBody>
          <a:bodyPr/>
          <a:lstStyle/>
          <a:p>
            <a:pPr marL="457200" indent="-457200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Largemouth Bass Fishing in East Texas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2794" y="6196806"/>
            <a:ext cx="33147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72194" y="3529806"/>
            <a:ext cx="28956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3194" y="8025606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567194" y="8787606"/>
            <a:ext cx="2209800" cy="332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1346994" y="6425406"/>
            <a:ext cx="7772400" cy="1371600"/>
          </a:xfrm>
          <a:prstGeom prst="rect">
            <a:avLst/>
          </a:prstGeom>
        </p:spPr>
        <p:txBody>
          <a:bodyPr vert="horz" lIns="156699" tIns="78349" rIns="156699" bIns="78349" rtlCol="0">
            <a:normAutofit/>
          </a:bodyPr>
          <a:lstStyle/>
          <a:p>
            <a:pPr marL="457200" marR="0" lvl="0" indent="-457200" algn="l" defTabSz="15669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East</a:t>
            </a:r>
            <a:r>
              <a:rPr lang="en-US" sz="5500" dirty="0" smtClean="0">
                <a:solidFill>
                  <a:schemeClr val="bg2">
                    <a:lumMod val="75000"/>
                  </a:schemeClr>
                </a:solidFill>
              </a:rPr>
              <a:t> Texas </a:t>
            </a:r>
            <a:r>
              <a:rPr kumimoji="0" lang="en-US" sz="5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State</a:t>
            </a:r>
            <a:r>
              <a:rPr kumimoji="0" lang="en-US" sz="55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Records</a:t>
            </a:r>
            <a:endParaRPr kumimoji="0" lang="en-US" sz="55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328194" y="8863806"/>
            <a:ext cx="3429000" cy="1066800"/>
          </a:xfrm>
          <a:prstGeom prst="rect">
            <a:avLst/>
          </a:prstGeom>
        </p:spPr>
        <p:txBody>
          <a:bodyPr vert="horz" lIns="156699" tIns="78349" rIns="156699" bIns="78349" rtlCol="0">
            <a:normAutofit/>
          </a:bodyPr>
          <a:lstStyle/>
          <a:p>
            <a:pPr marL="519113" marR="0" lvl="0" indent="-519113" algn="l" defTabSz="15669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Lake</a:t>
            </a:r>
            <a:r>
              <a:rPr kumimoji="0" lang="en-US" sz="55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Fork</a:t>
            </a:r>
            <a:endParaRPr kumimoji="0" lang="en-US" sz="55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52594" y="634206"/>
            <a:ext cx="5943600" cy="1524000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haroni" pitchFamily="2" charset="-79"/>
              </a:rPr>
              <a:t>Study Area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  <a:cs typeface="Aharoni" pitchFamily="2" charset="-79"/>
            </a:endParaRPr>
          </a:p>
        </p:txBody>
      </p:sp>
      <p:pic>
        <p:nvPicPr>
          <p:cNvPr id="4" name="Picture 3" descr="weightsM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794" y="3114204"/>
            <a:ext cx="9296400" cy="9331002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5" name="Picture 4" descr="lege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994" y="6349206"/>
            <a:ext cx="3048000" cy="4058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2194" y="634206"/>
            <a:ext cx="9144000" cy="15240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haroni" pitchFamily="2" charset="-79"/>
              </a:rPr>
              <a:t>Data Collection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09394" y="3453606"/>
            <a:ext cx="7696200" cy="914400"/>
          </a:xfrm>
        </p:spPr>
        <p:txBody>
          <a:bodyPr>
            <a:normAutofit lnSpcReduction="10000"/>
          </a:bodyPr>
          <a:lstStyle/>
          <a:p>
            <a:pPr marL="519113" indent="-519113" algn="l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Problems finding data…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138194" y="6120606"/>
            <a:ext cx="8610600" cy="4648200"/>
            <a:chOff x="7138194" y="6044406"/>
            <a:chExt cx="8610600" cy="4648200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38194" y="6469601"/>
              <a:ext cx="4343401" cy="3156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Subtitle 2"/>
            <p:cNvSpPr txBox="1">
              <a:spLocks/>
            </p:cNvSpPr>
            <p:nvPr/>
          </p:nvSpPr>
          <p:spPr>
            <a:xfrm>
              <a:off x="9881394" y="6044406"/>
              <a:ext cx="5867400" cy="4648200"/>
            </a:xfrm>
            <a:prstGeom prst="rect">
              <a:avLst/>
            </a:prstGeom>
          </p:spPr>
          <p:txBody>
            <a:bodyPr vert="horz" lIns="156699" tIns="78349" rIns="156699" bIns="78349" rtlCol="0">
              <a:normAutofit/>
            </a:bodyPr>
            <a:lstStyle/>
            <a:p>
              <a:pPr marL="519113" marR="0" lvl="0" indent="-519113" algn="l" defTabSz="1566986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5500" dirty="0" smtClean="0">
                  <a:solidFill>
                    <a:schemeClr val="bg2">
                      <a:lumMod val="75000"/>
                    </a:schemeClr>
                  </a:solidFill>
                </a:rPr>
                <a:t>GIS Data:</a:t>
              </a:r>
            </a:p>
            <a:p>
              <a:pPr marL="1302607" lvl="1" indent="-519113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US" sz="5500" dirty="0" smtClean="0">
                  <a:solidFill>
                    <a:schemeClr val="bg2">
                      <a:lumMod val="75000"/>
                    </a:schemeClr>
                  </a:solidFill>
                </a:rPr>
                <a:t>Lake Size</a:t>
              </a:r>
            </a:p>
            <a:p>
              <a:pPr marL="1302607" lvl="1" indent="-519113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US" sz="5500" dirty="0" smtClean="0">
                  <a:solidFill>
                    <a:schemeClr val="bg2">
                      <a:lumMod val="75000"/>
                    </a:schemeClr>
                  </a:solidFill>
                </a:rPr>
                <a:t>Lake Age</a:t>
              </a:r>
            </a:p>
            <a:p>
              <a:pPr marL="1302607" lvl="1" indent="-519113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US" sz="5500" dirty="0" smtClean="0">
                  <a:solidFill>
                    <a:schemeClr val="bg2">
                      <a:lumMod val="75000"/>
                    </a:schemeClr>
                  </a:solidFill>
                </a:rPr>
                <a:t>Drainage Area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0194" y="6044406"/>
            <a:ext cx="8229600" cy="4648200"/>
            <a:chOff x="356394" y="5968206"/>
            <a:chExt cx="8229600" cy="4648200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6394" y="6882606"/>
              <a:ext cx="3250734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Subtitle 2"/>
            <p:cNvSpPr txBox="1">
              <a:spLocks/>
            </p:cNvSpPr>
            <p:nvPr/>
          </p:nvSpPr>
          <p:spPr>
            <a:xfrm>
              <a:off x="2718594" y="5968206"/>
              <a:ext cx="5867400" cy="4648200"/>
            </a:xfrm>
            <a:prstGeom prst="rect">
              <a:avLst/>
            </a:prstGeom>
          </p:spPr>
          <p:txBody>
            <a:bodyPr vert="horz" lIns="156699" tIns="78349" rIns="156699" bIns="78349" rtlCol="0">
              <a:normAutofit/>
            </a:bodyPr>
            <a:lstStyle/>
            <a:p>
              <a:pPr marL="519113" marR="0" lvl="0" indent="-519113" algn="l" defTabSz="1566986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5500" dirty="0" smtClean="0">
                  <a:solidFill>
                    <a:schemeClr val="bg2">
                      <a:lumMod val="75000"/>
                    </a:schemeClr>
                  </a:solidFill>
                </a:rPr>
                <a:t>State Record Info:</a:t>
              </a:r>
            </a:p>
            <a:p>
              <a:pPr marL="1302607" lvl="1" indent="-519113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US" sz="5500" dirty="0" smtClean="0">
                  <a:solidFill>
                    <a:schemeClr val="bg2">
                      <a:lumMod val="75000"/>
                    </a:schemeClr>
                  </a:solidFill>
                </a:rPr>
                <a:t>Weight</a:t>
              </a:r>
            </a:p>
            <a:p>
              <a:pPr marL="1302607" lvl="1" indent="-519113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US" sz="5500" dirty="0" smtClean="0">
                  <a:solidFill>
                    <a:schemeClr val="bg2">
                      <a:lumMod val="75000"/>
                    </a:schemeClr>
                  </a:solidFill>
                </a:rPr>
                <a:t>Length</a:t>
              </a:r>
            </a:p>
            <a:p>
              <a:pPr marL="1302607" lvl="1" indent="-519113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US" sz="5500" dirty="0" smtClean="0">
                  <a:solidFill>
                    <a:schemeClr val="bg2">
                      <a:lumMod val="75000"/>
                    </a:schemeClr>
                  </a:solidFill>
                </a:rPr>
                <a:t>Catch Date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2194" y="634206"/>
            <a:ext cx="9144000" cy="15240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haroni" pitchFamily="2" charset="-79"/>
              </a:rPr>
              <a:t>Hypothesis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  <a:cs typeface="Aharoni" pitchFamily="2" charset="-79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4013994" y="9702006"/>
            <a:ext cx="11734800" cy="2514600"/>
          </a:xfrm>
          <a:prstGeom prst="rect">
            <a:avLst/>
          </a:prstGeom>
        </p:spPr>
        <p:txBody>
          <a:bodyPr vert="horz" lIns="156699" tIns="78349" rIns="156699" bIns="78349" rtlCol="0">
            <a:normAutofit/>
          </a:bodyPr>
          <a:lstStyle/>
          <a:p>
            <a:pPr marL="0" lvl="1">
              <a:spcBef>
                <a:spcPct val="20000"/>
              </a:spcBef>
            </a:pPr>
            <a:r>
              <a:rPr lang="en-US" sz="5500" dirty="0" smtClean="0">
                <a:solidFill>
                  <a:schemeClr val="bg2">
                    <a:lumMod val="75000"/>
                  </a:schemeClr>
                </a:solidFill>
              </a:rPr>
              <a:t>At least one independent variable is significan</a:t>
            </a:r>
            <a:r>
              <a:rPr lang="en-US" sz="5500" dirty="0" smtClean="0">
                <a:solidFill>
                  <a:schemeClr val="bg2">
                    <a:lumMod val="75000"/>
                  </a:schemeClr>
                </a:solidFill>
              </a:rPr>
              <a:t>t in determining weight.</a:t>
            </a:r>
            <a:endParaRPr lang="en-US" sz="55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175794" y="5511006"/>
            <a:ext cx="13030200" cy="2438400"/>
          </a:xfrm>
          <a:prstGeom prst="rect">
            <a:avLst/>
          </a:prstGeom>
        </p:spPr>
        <p:txBody>
          <a:bodyPr vert="horz" lIns="156699" tIns="78349" rIns="156699" bIns="78349" rtlCol="0">
            <a:normAutofit lnSpcReduction="10000"/>
          </a:bodyPr>
          <a:lstStyle/>
          <a:p>
            <a:pPr marL="792163" lvl="1" indent="-9525">
              <a:spcBef>
                <a:spcPct val="20000"/>
              </a:spcBef>
            </a:pPr>
            <a:r>
              <a:rPr lang="en-US" sz="5500" dirty="0" smtClean="0">
                <a:solidFill>
                  <a:schemeClr val="bg2">
                    <a:lumMod val="75000"/>
                  </a:schemeClr>
                </a:solidFill>
              </a:rPr>
              <a:t>Catch</a:t>
            </a:r>
            <a:r>
              <a:rPr lang="en-US" sz="5500" dirty="0" smtClean="0">
                <a:solidFill>
                  <a:schemeClr val="bg2">
                    <a:lumMod val="75000"/>
                  </a:schemeClr>
                </a:solidFill>
              </a:rPr>
              <a:t> Date, </a:t>
            </a:r>
            <a:r>
              <a:rPr lang="en-US" sz="5500" dirty="0" smtClean="0">
                <a:solidFill>
                  <a:schemeClr val="bg2">
                    <a:lumMod val="75000"/>
                  </a:schemeClr>
                </a:solidFill>
              </a:rPr>
              <a:t>Lake </a:t>
            </a:r>
            <a:r>
              <a:rPr lang="en-US" sz="5500" dirty="0" smtClean="0">
                <a:solidFill>
                  <a:schemeClr val="bg2">
                    <a:lumMod val="75000"/>
                  </a:schemeClr>
                </a:solidFill>
              </a:rPr>
              <a:t>Size, Lake Age, Drainage Area cannot be used to determine weight of </a:t>
            </a:r>
            <a:r>
              <a:rPr lang="en-US" sz="5500" dirty="0" smtClean="0">
                <a:solidFill>
                  <a:schemeClr val="bg2">
                    <a:lumMod val="75000"/>
                  </a:schemeClr>
                </a:solidFill>
              </a:rPr>
              <a:t>t</a:t>
            </a:r>
            <a:r>
              <a:rPr lang="en-US" sz="5500" dirty="0" smtClean="0">
                <a:solidFill>
                  <a:schemeClr val="bg2">
                    <a:lumMod val="75000"/>
                  </a:schemeClr>
                </a:solidFill>
              </a:rPr>
              <a:t>rophy largemouth bass.</a:t>
            </a:r>
            <a:endParaRPr lang="en-US" sz="55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1302607" lvl="1" indent="-519113">
              <a:spcBef>
                <a:spcPct val="20000"/>
              </a:spcBef>
            </a:pPr>
            <a:endParaRPr lang="en-US" sz="55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56794" y="3453606"/>
            <a:ext cx="24384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</a:t>
            </a:r>
            <a:r>
              <a:rPr lang="en-US" sz="11500" b="1" baseline="-25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0</a:t>
            </a:r>
            <a:r>
              <a:rPr lang="en-US" sz="115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:</a:t>
            </a:r>
            <a:endParaRPr lang="en-US" sz="115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2994" y="7873206"/>
            <a:ext cx="24384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</a:t>
            </a:r>
            <a:r>
              <a:rPr lang="en-US" sz="11500" b="1" baseline="-25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</a:t>
            </a:r>
            <a:r>
              <a:rPr lang="en-US" sz="115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:</a:t>
            </a:r>
            <a:endParaRPr lang="en-US" sz="115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2194" y="634206"/>
            <a:ext cx="9144000" cy="15240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haroni" pitchFamily="2" charset="-79"/>
              </a:rPr>
              <a:t>Preliminary Results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  <a:cs typeface="Aharoni" pitchFamily="2" charset="-79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3709194" y="4139406"/>
          <a:ext cx="11811000" cy="777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2194" y="634206"/>
            <a:ext cx="9144000" cy="15240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haroni" pitchFamily="2" charset="-79"/>
              </a:rPr>
              <a:t>Preliminary Results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  <a:cs typeface="Aharoni" pitchFamily="2" charset="-79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3709194" y="4139406"/>
          <a:ext cx="11811000" cy="777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2194" y="634206"/>
            <a:ext cx="9144000" cy="15240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haroni" pitchFamily="2" charset="-79"/>
              </a:rPr>
              <a:t>Preliminary Results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  <a:cs typeface="Aharoni" pitchFamily="2" charset="-79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3709194" y="4139406"/>
          <a:ext cx="11811000" cy="777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2194" y="634206"/>
            <a:ext cx="9144000" cy="15240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haroni" pitchFamily="2" charset="-79"/>
              </a:rPr>
              <a:t>Preliminary Results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  <a:cs typeface="Aharoni" pitchFamily="2" charset="-79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3709194" y="4139406"/>
          <a:ext cx="11811000" cy="777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Office Theme">
  <a:themeElements>
    <a:clrScheme name="Fishing">
      <a:dk1>
        <a:srgbClr val="76923C"/>
      </a:dk1>
      <a:lt1>
        <a:srgbClr val="4F6128"/>
      </a:lt1>
      <a:dk2>
        <a:srgbClr val="76923C"/>
      </a:dk2>
      <a:lt2>
        <a:srgbClr val="EBF1DD"/>
      </a:lt2>
      <a:accent1>
        <a:srgbClr val="86A343"/>
      </a:accent1>
      <a:accent2>
        <a:srgbClr val="FAC08F"/>
      </a:accent2>
      <a:accent3>
        <a:srgbClr val="B2A2C7"/>
      </a:accent3>
      <a:accent4>
        <a:srgbClr val="C3D69B"/>
      </a:accent4>
      <a:accent5>
        <a:srgbClr val="938953"/>
      </a:accent5>
      <a:accent6>
        <a:srgbClr val="6565FF"/>
      </a:accent6>
      <a:hlink>
        <a:srgbClr val="6565FF"/>
      </a:hlink>
      <a:folHlink>
        <a:srgbClr val="5F00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p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  <a:fontScheme name="Paper">
    <a:majorFont>
      <a:latin typeface="Constantia"/>
      <a:ea typeface=""/>
      <a:cs typeface=""/>
      <a:font script="Jpan" typeface="HG明朝E"/>
      <a:font script="Hang" typeface="궁서"/>
      <a:font script="Hans" typeface="华文新魏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onstantia"/>
      <a:ea typeface=""/>
      <a:cs typeface=""/>
      <a:font script="Jpan" typeface="HG明朝E"/>
      <a:font script="Hang" typeface="궁서"/>
      <a:font script="Hans" typeface="华文新魏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Paper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63000"/>
              <a:tint val="82000"/>
            </a:schemeClr>
            <a:schemeClr val="phClr">
              <a:tint val="10000"/>
              <a:satMod val="400000"/>
            </a:schemeClr>
          </a:duotone>
        </a:blip>
        <a:tile tx="0" ty="0" sx="40000" sy="40000" flip="none" algn="tl"/>
      </a:blipFill>
      <a:blipFill>
        <a:blip xmlns:r="http://schemas.openxmlformats.org/officeDocument/2006/relationships" r:embed="rId1">
          <a:duotone>
            <a:schemeClr val="phClr">
              <a:shade val="40000"/>
            </a:schemeClr>
            <a:schemeClr val="phClr">
              <a:tint val="42000"/>
            </a:schemeClr>
          </a:duotone>
        </a:blip>
        <a:tile tx="0" ty="0" sx="40000" sy="40000" flip="none" algn="tl"/>
      </a:blipFill>
    </a:fillStyleLst>
    <a:lnStyleLst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  <a:ln w="635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55000"/>
              <a:alpha val="20000"/>
            </a:schemeClr>
            <a:schemeClr val="phClr">
              <a:tint val="40000"/>
              <a:shade val="90000"/>
              <a:satMod val="60000"/>
              <a:alpha val="20000"/>
            </a:schemeClr>
          </a:duotone>
        </a:blip>
        <a:tile tx="0" ty="0" sx="58000" sy="38000" flip="none" algn="tl"/>
      </a:blipFill>
      <a:blipFill>
        <a:blip xmlns:r="http://schemas.openxmlformats.org/officeDocument/2006/relationships" r:embed="rId2">
          <a:duotone>
            <a:schemeClr val="phClr">
              <a:shade val="12000"/>
              <a:satMod val="240000"/>
            </a:schemeClr>
            <a:schemeClr val="phClr">
              <a:tint val="65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3001</TotalTime>
  <Words>202</Words>
  <Application>Microsoft Office PowerPoint</Application>
  <PresentationFormat>Custom</PresentationFormat>
  <Paragraphs>78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Weight of Trophy Largemouth Bass  as a function of Catch Date, Lake Size,  Lake Age, and Drainage Area</vt:lpstr>
      <vt:lpstr>Introduction</vt:lpstr>
      <vt:lpstr>Study Area</vt:lpstr>
      <vt:lpstr>Data Collection</vt:lpstr>
      <vt:lpstr>Hypothesis</vt:lpstr>
      <vt:lpstr>Preliminary Results</vt:lpstr>
      <vt:lpstr>Preliminary Results</vt:lpstr>
      <vt:lpstr>Preliminary Results</vt:lpstr>
      <vt:lpstr>Preliminary Results</vt:lpstr>
      <vt:lpstr>Linear Regression </vt:lpstr>
      <vt:lpstr>Linear Regression </vt:lpstr>
      <vt:lpstr>Conclusions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Travis Killen</dc:creator>
  <cp:lastModifiedBy>Travis Killen</cp:lastModifiedBy>
  <cp:revision>29</cp:revision>
  <dcterms:created xsi:type="dcterms:W3CDTF">2009-05-01T00:16:23Z</dcterms:created>
  <dcterms:modified xsi:type="dcterms:W3CDTF">2009-05-05T19:52:37Z</dcterms:modified>
</cp:coreProperties>
</file>